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2" r:id="rId8"/>
    <p:sldId id="265" r:id="rId9"/>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693F4EC-8BBB-4F72-8E2A-226AD8563B77}" type="datetimeFigureOut">
              <a:rPr lang="vi-VN" smtClean="0"/>
              <a:t>02/02/2021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379785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693F4EC-8BBB-4F72-8E2A-226AD8563B77}" type="datetimeFigureOut">
              <a:rPr lang="vi-VN" smtClean="0"/>
              <a:t>02/02/2021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180880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693F4EC-8BBB-4F72-8E2A-226AD8563B77}" type="datetimeFigureOut">
              <a:rPr lang="vi-VN" smtClean="0"/>
              <a:t>02/02/2021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321322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693F4EC-8BBB-4F72-8E2A-226AD8563B77}" type="datetimeFigureOut">
              <a:rPr lang="vi-VN" smtClean="0"/>
              <a:t>02/02/2021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1843057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93F4EC-8BBB-4F72-8E2A-226AD8563B77}" type="datetimeFigureOut">
              <a:rPr lang="vi-VN" smtClean="0"/>
              <a:t>02/02/2021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1863965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693F4EC-8BBB-4F72-8E2A-226AD8563B77}" type="datetimeFigureOut">
              <a:rPr lang="vi-VN" smtClean="0"/>
              <a:t>02/02/2021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19711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693F4EC-8BBB-4F72-8E2A-226AD8563B77}" type="datetimeFigureOut">
              <a:rPr lang="vi-VN" smtClean="0"/>
              <a:t>02/02/2021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208100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693F4EC-8BBB-4F72-8E2A-226AD8563B77}" type="datetimeFigureOut">
              <a:rPr lang="vi-VN" smtClean="0"/>
              <a:t>02/02/2021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217943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3F4EC-8BBB-4F72-8E2A-226AD8563B77}" type="datetimeFigureOut">
              <a:rPr lang="vi-VN" smtClean="0"/>
              <a:t>02/02/2021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167854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3F4EC-8BBB-4F72-8E2A-226AD8563B77}" type="datetimeFigureOut">
              <a:rPr lang="vi-VN" smtClean="0"/>
              <a:t>02/02/2021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400928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3F4EC-8BBB-4F72-8E2A-226AD8563B77}" type="datetimeFigureOut">
              <a:rPr lang="vi-VN" smtClean="0"/>
              <a:t>02/02/2021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3613920-9F0E-49A5-90E0-1778FAE3BEDC}" type="slidenum">
              <a:rPr lang="vi-VN" smtClean="0"/>
              <a:t>‹#›</a:t>
            </a:fld>
            <a:endParaRPr lang="vi-VN"/>
          </a:p>
        </p:txBody>
      </p:sp>
    </p:spTree>
    <p:extLst>
      <p:ext uri="{BB962C8B-B14F-4D97-AF65-F5344CB8AC3E}">
        <p14:creationId xmlns:p14="http://schemas.microsoft.com/office/powerpoint/2010/main" val="65250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3F4EC-8BBB-4F72-8E2A-226AD8563B77}" type="datetimeFigureOut">
              <a:rPr lang="vi-VN" smtClean="0"/>
              <a:t>02/02/2021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13920-9F0E-49A5-90E0-1778FAE3BEDC}" type="slidenum">
              <a:rPr lang="vi-VN" smtClean="0"/>
              <a:t>‹#›</a:t>
            </a:fld>
            <a:endParaRPr lang="vi-VN"/>
          </a:p>
        </p:txBody>
      </p:sp>
    </p:spTree>
    <p:extLst>
      <p:ext uri="{BB962C8B-B14F-4D97-AF65-F5344CB8AC3E}">
        <p14:creationId xmlns:p14="http://schemas.microsoft.com/office/powerpoint/2010/main" val="116039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83568" y="1988840"/>
            <a:ext cx="6400800" cy="1944216"/>
          </a:xfrm>
          <a:solidFill>
            <a:schemeClr val="accent5">
              <a:lumMod val="20000"/>
              <a:lumOff val="80000"/>
            </a:schemeClr>
          </a:solidFill>
        </p:spPr>
        <p:txBody>
          <a:bodyPr>
            <a:normAutofit/>
          </a:bodyPr>
          <a:lstStyle/>
          <a:p>
            <a:r>
              <a:rPr lang="en-US" sz="4800" b="1" dirty="0" smtClean="0">
                <a:solidFill>
                  <a:schemeClr val="tx1"/>
                </a:solidFill>
                <a:latin typeface="Arial" pitchFamily="34" charset="0"/>
                <a:cs typeface="Arial" pitchFamily="34" charset="0"/>
              </a:rPr>
              <a:t>KỸ </a:t>
            </a:r>
            <a:r>
              <a:rPr lang="en-US" sz="4800" b="1" dirty="0" smtClean="0">
                <a:solidFill>
                  <a:schemeClr val="tx1"/>
                </a:solidFill>
                <a:latin typeface="Arial" pitchFamily="34" charset="0"/>
                <a:cs typeface="Arial" pitchFamily="34" charset="0"/>
              </a:rPr>
              <a:t>THUẬT </a:t>
            </a:r>
            <a:r>
              <a:rPr lang="en-US" sz="4800" b="1" dirty="0" smtClean="0">
                <a:solidFill>
                  <a:schemeClr val="tx1"/>
                </a:solidFill>
                <a:latin typeface="Arial" pitchFamily="34" charset="0"/>
                <a:cs typeface="Arial" pitchFamily="34" charset="0"/>
              </a:rPr>
              <a:t>ĐÁ CẦU:</a:t>
            </a:r>
          </a:p>
          <a:p>
            <a:r>
              <a:rPr lang="en-US" sz="3900" b="1" dirty="0" smtClean="0">
                <a:solidFill>
                  <a:schemeClr val="tx1"/>
                </a:solidFill>
                <a:latin typeface="Arial" pitchFamily="34" charset="0"/>
                <a:cs typeface="Arial" pitchFamily="34" charset="0"/>
              </a:rPr>
              <a:t>TÂNG CẦU BẰNG ĐÙI</a:t>
            </a:r>
            <a:endParaRPr lang="en-US" sz="3900" b="1" dirty="0" smtClean="0">
              <a:solidFill>
                <a:schemeClr val="tx1"/>
              </a:solidFill>
              <a:latin typeface="Arial" pitchFamily="34" charset="0"/>
              <a:cs typeface="Arial" pitchFamily="34" charset="0"/>
            </a:endParaRPr>
          </a:p>
          <a:p>
            <a:endParaRPr lang="vi-VN" sz="3900" b="1" dirty="0">
              <a:solidFill>
                <a:schemeClr val="tx1"/>
              </a:solidFill>
              <a:latin typeface="Arial" pitchFamily="34" charset="0"/>
              <a:cs typeface="Arial"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80512" cy="176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3491880" y="5229200"/>
            <a:ext cx="5562574" cy="540060"/>
          </a:xfrm>
          <a:prstGeom prst="rect">
            <a:avLst/>
          </a:prstGeom>
          <a:solidFill>
            <a:schemeClr val="accent5">
              <a:lumMod val="60000"/>
              <a:lumOff val="40000"/>
            </a:schemeClr>
          </a:solidFill>
          <a:ln>
            <a:solidFill>
              <a:schemeClr val="accent1">
                <a:lumMod val="5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vi-VN" sz="2800" b="1" dirty="0" smtClean="0">
                <a:solidFill>
                  <a:schemeClr val="tx1"/>
                </a:solidFill>
                <a:latin typeface="Arial" pitchFamily="34" charset="0"/>
                <a:cs typeface="Arial" pitchFamily="34" charset="0"/>
              </a:rPr>
              <a:t>GV : TRẦN NGỌC TUYẾT SANG</a:t>
            </a:r>
            <a:r>
              <a:rPr lang="vi-VN" sz="2800" b="1" dirty="0" smtClean="0">
                <a:latin typeface="Arial" pitchFamily="34" charset="0"/>
                <a:cs typeface="Arial" pitchFamily="34" charset="0"/>
              </a:rPr>
              <a:t>          </a:t>
            </a:r>
            <a:endParaRPr lang="vi-VN" sz="2800" b="1" dirty="0">
              <a:latin typeface="Arial" pitchFamily="34" charset="0"/>
              <a:cs typeface="Arial" pitchFamily="34" charset="0"/>
            </a:endParaRPr>
          </a:p>
        </p:txBody>
      </p:sp>
      <p:sp>
        <p:nvSpPr>
          <p:cNvPr id="7" name="Content Placeholder 2"/>
          <p:cNvSpPr txBox="1">
            <a:spLocks/>
          </p:cNvSpPr>
          <p:nvPr/>
        </p:nvSpPr>
        <p:spPr>
          <a:xfrm>
            <a:off x="2630887" y="6317940"/>
            <a:ext cx="3918737" cy="540060"/>
          </a:xfrm>
          <a:prstGeom prst="rect">
            <a:avLst/>
          </a:prstGeom>
          <a:solidFill>
            <a:schemeClr val="bg1"/>
          </a:solidFill>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vi-VN" sz="2800" b="1" dirty="0" smtClean="0">
                <a:solidFill>
                  <a:schemeClr val="tx1"/>
                </a:solidFill>
                <a:latin typeface="Arial" pitchFamily="34" charset="0"/>
                <a:cs typeface="Arial" pitchFamily="34" charset="0"/>
              </a:rPr>
              <a:t>20</a:t>
            </a:r>
            <a:r>
              <a:rPr lang="en-US" sz="2800" b="1" dirty="0" smtClean="0">
                <a:solidFill>
                  <a:schemeClr val="tx1"/>
                </a:solidFill>
                <a:latin typeface="Arial" pitchFamily="34" charset="0"/>
                <a:cs typeface="Arial" pitchFamily="34" charset="0"/>
              </a:rPr>
              <a:t>20</a:t>
            </a:r>
            <a:r>
              <a:rPr lang="vi-VN" sz="2800" b="1" dirty="0" smtClean="0">
                <a:solidFill>
                  <a:schemeClr val="tx1"/>
                </a:solidFill>
                <a:latin typeface="Arial" pitchFamily="34" charset="0"/>
                <a:cs typeface="Arial" pitchFamily="34" charset="0"/>
              </a:rPr>
              <a:t> </a:t>
            </a:r>
            <a:r>
              <a:rPr lang="vi-VN" sz="2800" b="1" dirty="0" smtClean="0">
                <a:solidFill>
                  <a:schemeClr val="tx1"/>
                </a:solidFill>
                <a:latin typeface="Arial" pitchFamily="34" charset="0"/>
                <a:cs typeface="Arial" pitchFamily="34" charset="0"/>
              </a:rPr>
              <a:t>- </a:t>
            </a:r>
            <a:r>
              <a:rPr lang="vi-VN" sz="2800" b="1" dirty="0" smtClean="0">
                <a:solidFill>
                  <a:schemeClr val="tx1"/>
                </a:solidFill>
                <a:latin typeface="Arial" pitchFamily="34" charset="0"/>
                <a:cs typeface="Arial" pitchFamily="34" charset="0"/>
              </a:rPr>
              <a:t>202</a:t>
            </a:r>
            <a:r>
              <a:rPr lang="en-US" sz="2800" b="1" dirty="0" smtClean="0">
                <a:solidFill>
                  <a:schemeClr val="tx1"/>
                </a:solidFill>
                <a:latin typeface="Arial" pitchFamily="34" charset="0"/>
                <a:cs typeface="Arial" pitchFamily="34" charset="0"/>
              </a:rPr>
              <a:t>1</a:t>
            </a:r>
            <a:endParaRPr lang="vi-VN" sz="2800" b="1" dirty="0">
              <a:latin typeface="Arial" pitchFamily="34" charset="0"/>
              <a:cs typeface="Arial" pitchFamily="34" charset="0"/>
            </a:endParaRPr>
          </a:p>
        </p:txBody>
      </p:sp>
    </p:spTree>
    <p:extLst>
      <p:ext uri="{BB962C8B-B14F-4D97-AF65-F5344CB8AC3E}">
        <p14:creationId xmlns:p14="http://schemas.microsoft.com/office/powerpoint/2010/main" val="295380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a:solidFill>
            <a:schemeClr val="accent3">
              <a:lumMod val="60000"/>
              <a:lumOff val="40000"/>
            </a:schemeClr>
          </a:solidFill>
          <a:ln>
            <a:solidFill>
              <a:schemeClr val="accent3">
                <a:lumMod val="50000"/>
              </a:schemeClr>
            </a:solidFill>
          </a:ln>
        </p:spPr>
        <p:txBody>
          <a:bodyPr>
            <a:normAutofit/>
          </a:bodyPr>
          <a:lstStyle/>
          <a:p>
            <a:r>
              <a:rPr lang="en-US" sz="3600" b="1" dirty="0" smtClean="0">
                <a:latin typeface="Arial" pitchFamily="34" charset="0"/>
                <a:cs typeface="Arial" pitchFamily="34" charset="0"/>
              </a:rPr>
              <a:t> I. KHÁI NIÊM  </a:t>
            </a:r>
            <a:endParaRPr lang="vi-VN" sz="3600" b="1" dirty="0">
              <a:latin typeface="Arial" pitchFamily="34" charset="0"/>
              <a:cs typeface="Arial" pitchFamily="34" charset="0"/>
            </a:endParaRPr>
          </a:p>
        </p:txBody>
      </p:sp>
      <p:sp>
        <p:nvSpPr>
          <p:cNvPr id="3" name="Content Placeholder 2"/>
          <p:cNvSpPr>
            <a:spLocks noGrp="1"/>
          </p:cNvSpPr>
          <p:nvPr>
            <p:ph idx="1"/>
          </p:nvPr>
        </p:nvSpPr>
        <p:spPr>
          <a:xfrm>
            <a:off x="457200" y="1844824"/>
            <a:ext cx="8579296" cy="4752528"/>
          </a:xfrm>
          <a:solidFill>
            <a:schemeClr val="accent1">
              <a:lumMod val="60000"/>
              <a:lumOff val="40000"/>
            </a:schemeClr>
          </a:solidFill>
          <a:ln>
            <a:solidFill>
              <a:schemeClr val="accent1">
                <a:lumMod val="50000"/>
              </a:schemeClr>
            </a:solidFill>
          </a:ln>
        </p:spPr>
        <p:txBody>
          <a:bodyPr>
            <a:noAutofit/>
          </a:bodyPr>
          <a:lstStyle/>
          <a:p>
            <a:pPr marL="0" indent="0">
              <a:buNone/>
            </a:pPr>
            <a:r>
              <a:rPr lang="vi-VN" sz="2800" b="1" dirty="0" smtClean="0">
                <a:latin typeface="Arial" pitchFamily="34" charset="0"/>
                <a:cs typeface="Arial" pitchFamily="34" charset="0"/>
              </a:rPr>
              <a:t>     </a:t>
            </a:r>
            <a:r>
              <a:rPr lang="vi-VN" sz="2800" b="1" dirty="0"/>
              <a:t>Đá cầu là môn thể thao mang tính phổ thông với những ưu điểm như dễ chơi, không tốn thời gian và tiền bạc và đặc biệt nó đòi hỏi sự vận động của rất nhiều các bộ phận của cơ thể: hệ cơ chân, tay, vai cổ, lườn và hệ xương khớp như các khớp chân đầu gối, cột sống</a:t>
            </a:r>
            <a:r>
              <a:rPr lang="vi-VN" sz="2800" b="1" dirty="0" smtClean="0"/>
              <a:t>…</a:t>
            </a:r>
            <a:endParaRPr lang="en-US" sz="2800" b="1" dirty="0" smtClean="0"/>
          </a:p>
          <a:p>
            <a:pPr marL="0" indent="0">
              <a:buNone/>
            </a:pPr>
            <a:r>
              <a:rPr lang="vi-VN" sz="2800" b="1" dirty="0" smtClean="0"/>
              <a:t> </a:t>
            </a:r>
            <a:r>
              <a:rPr lang="vi-VN" sz="2800" b="1" dirty="0"/>
              <a:t>Vì vậy, đá cầu có tác dụng tốt không chỉ đối với thể trạng mà còn rất tốt cho cả hệ tuần hoàn và hệ thần </a:t>
            </a:r>
            <a:r>
              <a:rPr lang="vi-VN" sz="2800" b="1" dirty="0" smtClean="0"/>
              <a:t>kinh</a:t>
            </a:r>
            <a:r>
              <a:rPr lang="en-US" sz="2800" b="1" dirty="0" smtClean="0"/>
              <a:t>…</a:t>
            </a:r>
          </a:p>
          <a:p>
            <a:pPr marL="0" indent="0">
              <a:buNone/>
            </a:pPr>
            <a:r>
              <a:rPr lang="en-US" b="1" dirty="0" err="1" smtClean="0"/>
              <a:t>Đá</a:t>
            </a:r>
            <a:r>
              <a:rPr lang="en-US" b="1" dirty="0" smtClean="0"/>
              <a:t> </a:t>
            </a:r>
            <a:r>
              <a:rPr lang="en-US" b="1" dirty="0" err="1" smtClean="0"/>
              <a:t>cầu</a:t>
            </a:r>
            <a:r>
              <a:rPr lang="en-US" b="1" dirty="0" smtClean="0"/>
              <a:t> </a:t>
            </a:r>
            <a:r>
              <a:rPr lang="en-US" b="1" dirty="0" err="1" smtClean="0"/>
              <a:t>có</a:t>
            </a:r>
            <a:r>
              <a:rPr lang="en-US" b="1" dirty="0" smtClean="0"/>
              <a:t> 2 </a:t>
            </a:r>
            <a:r>
              <a:rPr lang="en-US" b="1" dirty="0" err="1" smtClean="0"/>
              <a:t>loại</a:t>
            </a:r>
            <a:r>
              <a:rPr lang="en-US" b="1" dirty="0" smtClean="0"/>
              <a:t> </a:t>
            </a:r>
            <a:r>
              <a:rPr lang="en-US" b="1" dirty="0" err="1" smtClean="0"/>
              <a:t>đó</a:t>
            </a:r>
            <a:r>
              <a:rPr lang="en-US" b="1" dirty="0" smtClean="0"/>
              <a:t> </a:t>
            </a:r>
            <a:r>
              <a:rPr lang="en-US" b="1" dirty="0" err="1" smtClean="0"/>
              <a:t>là</a:t>
            </a:r>
            <a:r>
              <a:rPr lang="en-US" b="1" dirty="0" smtClean="0"/>
              <a:t> </a:t>
            </a:r>
            <a:r>
              <a:rPr lang="en-US" b="1" dirty="0" err="1" smtClean="0"/>
              <a:t>đá</a:t>
            </a:r>
            <a:r>
              <a:rPr lang="en-US" b="1" dirty="0" smtClean="0"/>
              <a:t> </a:t>
            </a:r>
            <a:r>
              <a:rPr lang="en-US" b="1" dirty="0" err="1" smtClean="0"/>
              <a:t>cầu</a:t>
            </a:r>
            <a:r>
              <a:rPr lang="en-US" b="1" dirty="0" smtClean="0"/>
              <a:t> </a:t>
            </a:r>
            <a:r>
              <a:rPr lang="en-US" b="1" dirty="0" err="1" smtClean="0"/>
              <a:t>đơn</a:t>
            </a:r>
            <a:r>
              <a:rPr lang="en-US" b="1" dirty="0" smtClean="0"/>
              <a:t> </a:t>
            </a:r>
            <a:r>
              <a:rPr lang="en-US" b="1" dirty="0" err="1" smtClean="0"/>
              <a:t>và</a:t>
            </a:r>
            <a:r>
              <a:rPr lang="en-US" b="1" dirty="0" smtClean="0"/>
              <a:t> </a:t>
            </a:r>
            <a:r>
              <a:rPr lang="en-US" b="1" dirty="0" err="1" smtClean="0"/>
              <a:t>đá</a:t>
            </a:r>
            <a:r>
              <a:rPr lang="en-US" b="1" dirty="0" smtClean="0"/>
              <a:t> </a:t>
            </a:r>
            <a:r>
              <a:rPr lang="en-US" b="1" dirty="0" err="1" smtClean="0"/>
              <a:t>cầu</a:t>
            </a:r>
            <a:r>
              <a:rPr lang="en-US" b="1" dirty="0" smtClean="0"/>
              <a:t> </a:t>
            </a:r>
            <a:r>
              <a:rPr lang="en-US" b="1" dirty="0" err="1" smtClean="0"/>
              <a:t>đôi</a:t>
            </a:r>
            <a:r>
              <a:rPr lang="en-US" b="1" dirty="0" smtClean="0"/>
              <a:t>.</a:t>
            </a:r>
            <a:endParaRPr lang="en-US" dirty="0" smtClean="0">
              <a:latin typeface="Arial" pitchFamily="34" charset="0"/>
              <a:cs typeface="Arial" pitchFamily="34" charset="0"/>
            </a:endParaRPr>
          </a:p>
          <a:p>
            <a:pPr marL="0" indent="0">
              <a:buNone/>
            </a:pPr>
            <a:r>
              <a:rPr lang="en-US" sz="2400" dirty="0" smtClean="0">
                <a:solidFill>
                  <a:srgbClr val="FF0000"/>
                </a:solidFill>
                <a:latin typeface="Arial" pitchFamily="34" charset="0"/>
                <a:cs typeface="Arial" pitchFamily="34" charset="0"/>
              </a:rPr>
              <a:t>      </a:t>
            </a:r>
            <a:endParaRPr lang="vi-VN"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03480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a:ln>
            <a:solidFill>
              <a:schemeClr val="accent3">
                <a:lumMod val="50000"/>
              </a:schemeClr>
            </a:solidFill>
          </a:ln>
        </p:spPr>
        <p:txBody>
          <a:bodyPr>
            <a:noAutofit/>
          </a:bodyPr>
          <a:lstStyle/>
          <a:p>
            <a:r>
              <a:rPr lang="vi-VN" sz="3600" b="1" dirty="0" smtClean="0">
                <a:latin typeface="Arial" pitchFamily="34" charset="0"/>
                <a:cs typeface="Arial" pitchFamily="34" charset="0"/>
              </a:rPr>
              <a:t>MỘT SỐ HÌNH ẢNH VỀ KỸ THUẬT </a:t>
            </a:r>
            <a:br>
              <a:rPr lang="vi-VN" sz="3600" b="1" dirty="0" smtClean="0">
                <a:latin typeface="Arial" pitchFamily="34" charset="0"/>
                <a:cs typeface="Arial" pitchFamily="34" charset="0"/>
              </a:rPr>
            </a:br>
            <a:r>
              <a:rPr lang="en-US" sz="3600" b="1" dirty="0" smtClean="0">
                <a:latin typeface="Arial" pitchFamily="34" charset="0"/>
                <a:cs typeface="Arial" pitchFamily="34" charset="0"/>
              </a:rPr>
              <a:t>ĐÁ </a:t>
            </a:r>
            <a:r>
              <a:rPr lang="vi-VN" sz="3600" b="1" dirty="0" smtClean="0">
                <a:latin typeface="Arial" pitchFamily="34" charset="0"/>
                <a:cs typeface="Arial" pitchFamily="34" charset="0"/>
              </a:rPr>
              <a:t> </a:t>
            </a:r>
            <a:r>
              <a:rPr lang="vi-VN" sz="3600" b="1" dirty="0" smtClean="0">
                <a:latin typeface="Arial" pitchFamily="34" charset="0"/>
                <a:cs typeface="Arial" pitchFamily="34" charset="0"/>
              </a:rPr>
              <a:t>CẦU</a:t>
            </a:r>
            <a:endParaRPr lang="vi-VN" sz="3600" b="1" dirty="0">
              <a:latin typeface="Arial" pitchFamily="34" charset="0"/>
              <a:cs typeface="Arial"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417639"/>
            <a:ext cx="1904762" cy="2947466"/>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1693887"/>
            <a:ext cx="1847850" cy="246697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1720" y="4365104"/>
            <a:ext cx="5400599" cy="2492896"/>
          </a:xfrm>
          <a:prstGeom prst="rect">
            <a:avLst/>
          </a:prstGeom>
        </p:spPr>
      </p:pic>
    </p:spTree>
    <p:extLst>
      <p:ext uri="{BB962C8B-B14F-4D97-AF65-F5344CB8AC3E}">
        <p14:creationId xmlns:p14="http://schemas.microsoft.com/office/powerpoint/2010/main" val="96630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a:xfrm>
            <a:off x="456632" y="1268760"/>
            <a:ext cx="8579864" cy="5589240"/>
          </a:xfrm>
          <a:ln/>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buNone/>
            </a:pPr>
            <a:r>
              <a:rPr lang="en-US" sz="4000" b="1" dirty="0" err="1" smtClean="0">
                <a:latin typeface="Arial" pitchFamily="34" charset="0"/>
                <a:cs typeface="Arial" pitchFamily="34" charset="0"/>
              </a:rPr>
              <a:t>Tâng</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cầu</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bằng</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đùi</a:t>
            </a:r>
            <a:r>
              <a:rPr lang="vi-VN" sz="4000" b="1" dirty="0" smtClean="0">
                <a:latin typeface="Arial" pitchFamily="34" charset="0"/>
                <a:cs typeface="Arial" pitchFamily="34" charset="0"/>
              </a:rPr>
              <a:t>.</a:t>
            </a:r>
            <a:endParaRPr lang="vi-VN" sz="4000" dirty="0" smtClean="0">
              <a:latin typeface="Arial" pitchFamily="34" charset="0"/>
              <a:cs typeface="Arial" pitchFamily="34" charset="0"/>
            </a:endParaRPr>
          </a:p>
          <a:p>
            <a:pPr marL="0" indent="0">
              <a:buNone/>
            </a:pPr>
            <a:r>
              <a:rPr lang="vi-VN" sz="3100" dirty="0" smtClean="0">
                <a:latin typeface="Arial" pitchFamily="34" charset="0"/>
                <a:cs typeface="Arial" pitchFamily="34" charset="0"/>
              </a:rPr>
              <a:t>    </a:t>
            </a:r>
            <a:r>
              <a:rPr lang="en-US" sz="3100" dirty="0" err="1" smtClean="0">
                <a:latin typeface="Arial" pitchFamily="34" charset="0"/>
                <a:cs typeface="Arial" pitchFamily="34" charset="0"/>
              </a:rPr>
              <a:t>Cách</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thực</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hiện</a:t>
            </a:r>
            <a:r>
              <a:rPr lang="en-US" sz="3100" dirty="0" smtClean="0">
                <a:latin typeface="Arial" pitchFamily="34" charset="0"/>
                <a:cs typeface="Arial" pitchFamily="34" charset="0"/>
              </a:rPr>
              <a:t>:</a:t>
            </a:r>
          </a:p>
          <a:p>
            <a:pPr marL="0" indent="0">
              <a:buNone/>
            </a:pPr>
            <a:r>
              <a:rPr lang="en-US" sz="3100" dirty="0" err="1" smtClean="0">
                <a:latin typeface="Arial" pitchFamily="34" charset="0"/>
                <a:cs typeface="Arial" pitchFamily="34" charset="0"/>
              </a:rPr>
              <a:t>Giai</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đoạn</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chuẩn</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bị</a:t>
            </a:r>
            <a:r>
              <a:rPr lang="en-US" sz="3100" dirty="0" smtClean="0">
                <a:latin typeface="Arial" pitchFamily="34" charset="0"/>
                <a:cs typeface="Arial" pitchFamily="34" charset="0"/>
              </a:rPr>
              <a:t>: </a:t>
            </a:r>
            <a:r>
              <a:rPr lang="en-US" sz="2800" dirty="0" err="1"/>
              <a:t>Chuẩn</a:t>
            </a:r>
            <a:r>
              <a:rPr lang="en-US" sz="2800" dirty="0"/>
              <a:t> </a:t>
            </a:r>
            <a:r>
              <a:rPr lang="en-US" sz="2800" dirty="0" err="1"/>
              <a:t>bị</a:t>
            </a:r>
            <a:r>
              <a:rPr lang="en-US" sz="2800" dirty="0"/>
              <a:t> 2 </a:t>
            </a:r>
            <a:r>
              <a:rPr lang="en-US" sz="2800" dirty="0" err="1"/>
              <a:t>chân</a:t>
            </a:r>
            <a:r>
              <a:rPr lang="en-US" sz="2800" dirty="0"/>
              <a:t> </a:t>
            </a:r>
            <a:r>
              <a:rPr lang="en-US" sz="2800" dirty="0" err="1"/>
              <a:t>đứng</a:t>
            </a:r>
            <a:r>
              <a:rPr lang="en-US" sz="2800" dirty="0"/>
              <a:t> </a:t>
            </a:r>
            <a:r>
              <a:rPr lang="en-US" sz="2800" dirty="0" err="1"/>
              <a:t>rộng</a:t>
            </a:r>
            <a:r>
              <a:rPr lang="en-US" sz="2800" dirty="0"/>
              <a:t> </a:t>
            </a:r>
            <a:r>
              <a:rPr lang="en-US" sz="2800" dirty="0" err="1"/>
              <a:t>bằng</a:t>
            </a:r>
            <a:r>
              <a:rPr lang="en-US" sz="2800" dirty="0"/>
              <a:t> </a:t>
            </a:r>
            <a:r>
              <a:rPr lang="en-US" sz="2800" dirty="0" err="1"/>
              <a:t>vai</a:t>
            </a:r>
            <a:r>
              <a:rPr lang="en-US" sz="2800" dirty="0"/>
              <a:t>, </a:t>
            </a:r>
            <a:r>
              <a:rPr lang="en-US" sz="2800" dirty="0" err="1"/>
              <a:t>mũi</a:t>
            </a:r>
            <a:r>
              <a:rPr lang="en-US" sz="2800" dirty="0"/>
              <a:t> </a:t>
            </a:r>
            <a:r>
              <a:rPr lang="en-US" sz="2800" dirty="0" err="1"/>
              <a:t>chân</a:t>
            </a:r>
            <a:r>
              <a:rPr lang="en-US" sz="2800" dirty="0"/>
              <a:t> </a:t>
            </a:r>
            <a:r>
              <a:rPr lang="en-US" sz="2800" dirty="0" err="1"/>
              <a:t>thuận</a:t>
            </a:r>
            <a:r>
              <a:rPr lang="en-US" sz="2800" dirty="0"/>
              <a:t> </a:t>
            </a:r>
            <a:r>
              <a:rPr lang="en-US" sz="2800" dirty="0" err="1"/>
              <a:t>đặt</a:t>
            </a:r>
            <a:r>
              <a:rPr lang="en-US" sz="2800" dirty="0"/>
              <a:t> </a:t>
            </a:r>
            <a:r>
              <a:rPr lang="en-US" sz="2800" dirty="0" err="1"/>
              <a:t>sau</a:t>
            </a:r>
            <a:r>
              <a:rPr lang="en-US" sz="2800" dirty="0"/>
              <a:t> </a:t>
            </a:r>
            <a:r>
              <a:rPr lang="en-US" sz="2800" dirty="0" err="1"/>
              <a:t>gót</a:t>
            </a:r>
            <a:r>
              <a:rPr lang="en-US" sz="2800" dirty="0"/>
              <a:t> </a:t>
            </a:r>
            <a:r>
              <a:rPr lang="en-US" sz="2800" dirty="0" err="1"/>
              <a:t>chân</a:t>
            </a:r>
            <a:r>
              <a:rPr lang="en-US" sz="2800" dirty="0"/>
              <a:t> </a:t>
            </a:r>
            <a:r>
              <a:rPr lang="en-US" sz="2800" dirty="0" err="1"/>
              <a:t>trước</a:t>
            </a:r>
            <a:r>
              <a:rPr lang="en-US" sz="2800" dirty="0"/>
              <a:t> </a:t>
            </a:r>
            <a:r>
              <a:rPr lang="en-US" sz="2800" dirty="0" err="1"/>
              <a:t>khoảng</a:t>
            </a:r>
            <a:r>
              <a:rPr lang="en-US" sz="2800" dirty="0"/>
              <a:t> 1/2 </a:t>
            </a:r>
            <a:r>
              <a:rPr lang="en-US" sz="2800" dirty="0" err="1"/>
              <a:t>bàn</a:t>
            </a:r>
            <a:r>
              <a:rPr lang="en-US" sz="2800" dirty="0"/>
              <a:t> </a:t>
            </a:r>
            <a:r>
              <a:rPr lang="en-US" sz="2800" dirty="0" err="1"/>
              <a:t>chân</a:t>
            </a:r>
            <a:r>
              <a:rPr lang="en-US" sz="2800" dirty="0"/>
              <a:t>, </a:t>
            </a:r>
            <a:r>
              <a:rPr lang="en-US" sz="2800" dirty="0" err="1"/>
              <a:t>chạm</a:t>
            </a:r>
            <a:r>
              <a:rPr lang="en-US" sz="2800" dirty="0"/>
              <a:t> </a:t>
            </a:r>
            <a:r>
              <a:rPr lang="en-US" sz="2800" dirty="0" err="1"/>
              <a:t>đất</a:t>
            </a:r>
            <a:r>
              <a:rPr lang="en-US" sz="2800" dirty="0"/>
              <a:t> </a:t>
            </a:r>
            <a:r>
              <a:rPr lang="en-US" sz="2800" dirty="0" err="1"/>
              <a:t>bằng</a:t>
            </a:r>
            <a:r>
              <a:rPr lang="en-US" sz="2800" dirty="0"/>
              <a:t> </a:t>
            </a:r>
            <a:r>
              <a:rPr lang="en-US" sz="2800" dirty="0" err="1"/>
              <a:t>nửa</a:t>
            </a:r>
            <a:r>
              <a:rPr lang="en-US" sz="2800" dirty="0"/>
              <a:t> </a:t>
            </a:r>
            <a:r>
              <a:rPr lang="en-US" sz="2800" dirty="0" err="1"/>
              <a:t>bàn</a:t>
            </a:r>
            <a:r>
              <a:rPr lang="en-US" sz="2800" dirty="0"/>
              <a:t> </a:t>
            </a:r>
            <a:r>
              <a:rPr lang="en-US" sz="2800" dirty="0" err="1"/>
              <a:t>chân</a:t>
            </a:r>
            <a:r>
              <a:rPr lang="en-US" sz="2800" dirty="0"/>
              <a:t>, </a:t>
            </a:r>
            <a:r>
              <a:rPr lang="en-US" sz="2800" dirty="0" err="1"/>
              <a:t>hai</a:t>
            </a:r>
            <a:r>
              <a:rPr lang="en-US" sz="2800" dirty="0"/>
              <a:t> </a:t>
            </a:r>
            <a:r>
              <a:rPr lang="en-US" sz="2800" dirty="0" err="1"/>
              <a:t>đầu</a:t>
            </a:r>
            <a:r>
              <a:rPr lang="en-US" sz="2800" dirty="0"/>
              <a:t> </a:t>
            </a:r>
            <a:r>
              <a:rPr lang="en-US" sz="2800" dirty="0" err="1"/>
              <a:t>gối</a:t>
            </a:r>
            <a:r>
              <a:rPr lang="en-US" sz="2800" dirty="0"/>
              <a:t> </a:t>
            </a:r>
            <a:r>
              <a:rPr lang="en-US" sz="2800" dirty="0" err="1"/>
              <a:t>hơi</a:t>
            </a:r>
            <a:r>
              <a:rPr lang="en-US" sz="2800" dirty="0"/>
              <a:t> </a:t>
            </a:r>
            <a:r>
              <a:rPr lang="en-US" sz="2800" dirty="0" err="1"/>
              <a:t>khuỵu</a:t>
            </a:r>
            <a:r>
              <a:rPr lang="en-US" sz="2800" dirty="0"/>
              <a:t>, </a:t>
            </a:r>
            <a:r>
              <a:rPr lang="en-US" sz="2800" dirty="0" err="1"/>
              <a:t>hai</a:t>
            </a:r>
            <a:r>
              <a:rPr lang="en-US" sz="2800" dirty="0"/>
              <a:t> </a:t>
            </a:r>
            <a:r>
              <a:rPr lang="en-US" sz="2800" dirty="0" err="1"/>
              <a:t>tay</a:t>
            </a:r>
            <a:r>
              <a:rPr lang="en-US" sz="2800" dirty="0"/>
              <a:t> </a:t>
            </a:r>
            <a:r>
              <a:rPr lang="en-US" sz="2800" dirty="0" err="1"/>
              <a:t>tự</a:t>
            </a:r>
            <a:r>
              <a:rPr lang="en-US" sz="2800" dirty="0"/>
              <a:t> </a:t>
            </a:r>
            <a:r>
              <a:rPr lang="en-US" sz="2800" dirty="0" err="1"/>
              <a:t>nhiên</a:t>
            </a:r>
            <a:r>
              <a:rPr lang="en-US" sz="2800" dirty="0"/>
              <a:t>, </a:t>
            </a:r>
            <a:r>
              <a:rPr lang="en-US" sz="2800" dirty="0" err="1"/>
              <a:t>trọng</a:t>
            </a:r>
            <a:r>
              <a:rPr lang="en-US" sz="2800" dirty="0"/>
              <a:t> </a:t>
            </a:r>
            <a:r>
              <a:rPr lang="en-US" sz="2800" dirty="0" err="1"/>
              <a:t>tâm</a:t>
            </a:r>
            <a:r>
              <a:rPr lang="en-US" sz="2800" dirty="0"/>
              <a:t> </a:t>
            </a:r>
            <a:r>
              <a:rPr lang="en-US" sz="2800" dirty="0" err="1"/>
              <a:t>cơ</a:t>
            </a:r>
            <a:r>
              <a:rPr lang="en-US" sz="2800" dirty="0"/>
              <a:t> </a:t>
            </a:r>
            <a:r>
              <a:rPr lang="en-US" sz="2800" dirty="0" err="1"/>
              <a:t>thể</a:t>
            </a:r>
            <a:r>
              <a:rPr lang="en-US" sz="2800" dirty="0"/>
              <a:t> </a:t>
            </a:r>
            <a:r>
              <a:rPr lang="en-US" sz="2800" dirty="0" err="1"/>
              <a:t>dồn</a:t>
            </a:r>
            <a:r>
              <a:rPr lang="en-US" sz="2800" dirty="0"/>
              <a:t> </a:t>
            </a:r>
            <a:r>
              <a:rPr lang="en-US" sz="2800" dirty="0" err="1"/>
              <a:t>vào</a:t>
            </a:r>
            <a:r>
              <a:rPr lang="en-US" sz="2800" dirty="0"/>
              <a:t> </a:t>
            </a:r>
            <a:r>
              <a:rPr lang="en-US" sz="2800" dirty="0" err="1"/>
              <a:t>chân</a:t>
            </a:r>
            <a:r>
              <a:rPr lang="en-US" sz="2800" dirty="0"/>
              <a:t> </a:t>
            </a:r>
            <a:r>
              <a:rPr lang="en-US" sz="2800" dirty="0" err="1" smtClean="0"/>
              <a:t>trước</a:t>
            </a:r>
            <a:r>
              <a:rPr lang="en-US" sz="2800" dirty="0" smtClean="0"/>
              <a:t>.</a:t>
            </a:r>
          </a:p>
          <a:p>
            <a:pPr marL="0" indent="0">
              <a:buNone/>
            </a:pPr>
            <a:r>
              <a:rPr lang="en-US" sz="2800" dirty="0" err="1" smtClean="0"/>
              <a:t>Giai</a:t>
            </a:r>
            <a:r>
              <a:rPr lang="en-US" sz="2800" dirty="0" smtClean="0"/>
              <a:t> </a:t>
            </a:r>
            <a:r>
              <a:rPr lang="en-US" sz="2800" dirty="0" err="1" smtClean="0"/>
              <a:t>đoạn</a:t>
            </a:r>
            <a:r>
              <a:rPr lang="en-US" sz="2800" dirty="0" smtClean="0"/>
              <a:t> </a:t>
            </a:r>
            <a:r>
              <a:rPr lang="en-US" sz="2800" dirty="0" err="1" smtClean="0"/>
              <a:t>tâng</a:t>
            </a:r>
            <a:r>
              <a:rPr lang="en-US" sz="2800" dirty="0" smtClean="0"/>
              <a:t> </a:t>
            </a:r>
            <a:r>
              <a:rPr lang="en-US" sz="2800" dirty="0" err="1" smtClean="0"/>
              <a:t>cầu</a:t>
            </a:r>
            <a:r>
              <a:rPr lang="en-US" sz="2800" dirty="0" smtClean="0"/>
              <a:t>: </a:t>
            </a:r>
            <a:r>
              <a:rPr lang="en-US" sz="2800" dirty="0"/>
              <a:t>Tung </a:t>
            </a:r>
            <a:r>
              <a:rPr lang="en-US" sz="2800" dirty="0" err="1"/>
              <a:t>cầu</a:t>
            </a:r>
            <a:r>
              <a:rPr lang="en-US" sz="2800" dirty="0"/>
              <a:t> </a:t>
            </a:r>
            <a:r>
              <a:rPr lang="en-US" sz="2800" dirty="0" err="1"/>
              <a:t>lên</a:t>
            </a:r>
            <a:r>
              <a:rPr lang="en-US" sz="2800" dirty="0"/>
              <a:t> </a:t>
            </a:r>
            <a:r>
              <a:rPr lang="en-US" sz="2800" dirty="0" err="1"/>
              <a:t>cao</a:t>
            </a:r>
            <a:r>
              <a:rPr lang="en-US" sz="2800" dirty="0"/>
              <a:t> </a:t>
            </a:r>
            <a:r>
              <a:rPr lang="en-US" sz="2800" dirty="0" err="1"/>
              <a:t>khoảng</a:t>
            </a:r>
            <a:r>
              <a:rPr lang="en-US" sz="2800" dirty="0"/>
              <a:t> 0,3 – 0,5m, </a:t>
            </a:r>
            <a:r>
              <a:rPr lang="en-US" sz="2800" dirty="0" err="1"/>
              <a:t>cách</a:t>
            </a:r>
            <a:r>
              <a:rPr lang="en-US" sz="2800" dirty="0"/>
              <a:t> </a:t>
            </a:r>
            <a:r>
              <a:rPr lang="en-US" sz="2800" dirty="0" err="1"/>
              <a:t>ngực</a:t>
            </a:r>
            <a:r>
              <a:rPr lang="en-US" sz="2800" dirty="0"/>
              <a:t> 0,2 – 0,4m, </a:t>
            </a:r>
            <a:r>
              <a:rPr lang="en-US" sz="2800" dirty="0" err="1"/>
              <a:t>mắt</a:t>
            </a:r>
            <a:r>
              <a:rPr lang="en-US" sz="2800" dirty="0"/>
              <a:t> </a:t>
            </a:r>
            <a:r>
              <a:rPr lang="en-US" sz="2800" dirty="0" err="1"/>
              <a:t>nhìn</a:t>
            </a:r>
            <a:r>
              <a:rPr lang="en-US" sz="2800" dirty="0"/>
              <a:t> </a:t>
            </a:r>
            <a:r>
              <a:rPr lang="en-US" sz="2800" dirty="0" err="1"/>
              <a:t>theo</a:t>
            </a:r>
            <a:r>
              <a:rPr lang="en-US" sz="2800" dirty="0"/>
              <a:t> </a:t>
            </a:r>
            <a:r>
              <a:rPr lang="en-US" sz="2800" dirty="0" err="1"/>
              <a:t>cầu</a:t>
            </a:r>
            <a:r>
              <a:rPr lang="en-US" sz="2800" dirty="0"/>
              <a:t> </a:t>
            </a:r>
            <a:r>
              <a:rPr lang="en-US" sz="2800" dirty="0" err="1"/>
              <a:t>để</a:t>
            </a:r>
            <a:r>
              <a:rPr lang="en-US" sz="2800" dirty="0"/>
              <a:t> </a:t>
            </a:r>
            <a:r>
              <a:rPr lang="en-US" sz="2800" dirty="0" err="1"/>
              <a:t>dự</a:t>
            </a:r>
            <a:r>
              <a:rPr lang="en-US" sz="2800" dirty="0"/>
              <a:t> </a:t>
            </a:r>
            <a:r>
              <a:rPr lang="en-US" sz="2800" dirty="0" err="1"/>
              <a:t>đoán</a:t>
            </a:r>
            <a:r>
              <a:rPr lang="en-US" sz="2800" dirty="0"/>
              <a:t> </a:t>
            </a:r>
            <a:r>
              <a:rPr lang="en-US" sz="2800" dirty="0" err="1"/>
              <a:t>hướng</a:t>
            </a:r>
            <a:r>
              <a:rPr lang="en-US" sz="2800" dirty="0"/>
              <a:t> </a:t>
            </a:r>
            <a:r>
              <a:rPr lang="en-US" sz="2800" dirty="0" err="1"/>
              <a:t>cầu</a:t>
            </a:r>
            <a:r>
              <a:rPr lang="en-US" sz="2800" dirty="0"/>
              <a:t> </a:t>
            </a:r>
            <a:r>
              <a:rPr lang="en-US" sz="2800" dirty="0" err="1"/>
              <a:t>rơi</a:t>
            </a:r>
            <a:r>
              <a:rPr lang="en-US" sz="2800" dirty="0"/>
              <a:t>. Di </a:t>
            </a:r>
            <a:r>
              <a:rPr lang="en-US" sz="2800" dirty="0" err="1"/>
              <a:t>chuyển</a:t>
            </a:r>
            <a:r>
              <a:rPr lang="en-US" sz="2800" dirty="0"/>
              <a:t> </a:t>
            </a:r>
            <a:r>
              <a:rPr lang="en-US" sz="2800" dirty="0" err="1"/>
              <a:t>về</a:t>
            </a:r>
            <a:r>
              <a:rPr lang="en-US" sz="2800" dirty="0"/>
              <a:t> </a:t>
            </a:r>
            <a:r>
              <a:rPr lang="en-US" sz="2800" dirty="0" err="1"/>
              <a:t>nơi</a:t>
            </a:r>
            <a:r>
              <a:rPr lang="en-US" sz="2800" dirty="0"/>
              <a:t> </a:t>
            </a:r>
            <a:r>
              <a:rPr lang="en-US" sz="2800" dirty="0" err="1"/>
              <a:t>cầu</a:t>
            </a:r>
            <a:r>
              <a:rPr lang="en-US" sz="2800" dirty="0"/>
              <a:t> </a:t>
            </a:r>
            <a:r>
              <a:rPr lang="en-US" sz="2800" dirty="0" err="1"/>
              <a:t>rơi</a:t>
            </a:r>
            <a:r>
              <a:rPr lang="en-US" sz="2800" dirty="0"/>
              <a:t> </a:t>
            </a:r>
            <a:r>
              <a:rPr lang="en-US" sz="2800" dirty="0" err="1"/>
              <a:t>rồi</a:t>
            </a:r>
            <a:r>
              <a:rPr lang="en-US" sz="2800" dirty="0"/>
              <a:t> co </a:t>
            </a:r>
            <a:r>
              <a:rPr lang="en-US" sz="2800" dirty="0" err="1"/>
              <a:t>gối</a:t>
            </a:r>
            <a:r>
              <a:rPr lang="en-US" sz="2800" dirty="0"/>
              <a:t> </a:t>
            </a:r>
            <a:r>
              <a:rPr lang="en-US" sz="2800" dirty="0" err="1"/>
              <a:t>chân</a:t>
            </a:r>
            <a:r>
              <a:rPr lang="en-US" sz="2800" dirty="0"/>
              <a:t> </a:t>
            </a:r>
            <a:r>
              <a:rPr lang="en-US" sz="2800" dirty="0" err="1"/>
              <a:t>đá</a:t>
            </a:r>
            <a:r>
              <a:rPr lang="en-US" sz="2800" dirty="0"/>
              <a:t> </a:t>
            </a:r>
            <a:r>
              <a:rPr lang="en-US" sz="2800" dirty="0" err="1"/>
              <a:t>lăng</a:t>
            </a:r>
            <a:r>
              <a:rPr lang="en-US" sz="2800" dirty="0"/>
              <a:t> </a:t>
            </a:r>
            <a:r>
              <a:rPr lang="en-US" sz="2800" dirty="0" err="1"/>
              <a:t>nhẹ</a:t>
            </a:r>
            <a:r>
              <a:rPr lang="en-US" sz="2800" dirty="0"/>
              <a:t> </a:t>
            </a:r>
            <a:r>
              <a:rPr lang="en-US" sz="2800" dirty="0" err="1"/>
              <a:t>và</a:t>
            </a:r>
            <a:r>
              <a:rPr lang="en-US" sz="2800" dirty="0"/>
              <a:t> </a:t>
            </a:r>
            <a:r>
              <a:rPr lang="en-US" sz="2800" dirty="0" err="1"/>
              <a:t>lướt</a:t>
            </a:r>
            <a:r>
              <a:rPr lang="en-US" sz="2800" dirty="0"/>
              <a:t> </a:t>
            </a:r>
            <a:r>
              <a:rPr lang="en-US" sz="2800" dirty="0" err="1"/>
              <a:t>lên</a:t>
            </a:r>
            <a:r>
              <a:rPr lang="en-US" sz="2800" dirty="0" smtClean="0"/>
              <a:t>.</a:t>
            </a:r>
          </a:p>
          <a:p>
            <a:pPr marL="0" indent="0">
              <a:buNone/>
            </a:pPr>
            <a:r>
              <a:rPr lang="en-US" sz="2800" dirty="0" err="1" smtClean="0"/>
              <a:t>Giai</a:t>
            </a:r>
            <a:r>
              <a:rPr lang="en-US" sz="2800" dirty="0" smtClean="0"/>
              <a:t> </a:t>
            </a:r>
            <a:r>
              <a:rPr lang="en-US" sz="2800" dirty="0" err="1" smtClean="0"/>
              <a:t>đoạn</a:t>
            </a:r>
            <a:r>
              <a:rPr lang="en-US" sz="2800" dirty="0" smtClean="0"/>
              <a:t> </a:t>
            </a:r>
            <a:r>
              <a:rPr lang="en-US" sz="2800" dirty="0" err="1" smtClean="0"/>
              <a:t>kết</a:t>
            </a:r>
            <a:r>
              <a:rPr lang="en-US" sz="2800" dirty="0" smtClean="0"/>
              <a:t> </a:t>
            </a:r>
            <a:r>
              <a:rPr lang="en-US" sz="2800" dirty="0" err="1" smtClean="0"/>
              <a:t>thúc</a:t>
            </a:r>
            <a:r>
              <a:rPr lang="en-US" sz="2800" dirty="0" smtClean="0"/>
              <a:t>: </a:t>
            </a:r>
            <a:r>
              <a:rPr lang="en-US" sz="2800" dirty="0" err="1" smtClean="0"/>
              <a:t>Kết</a:t>
            </a:r>
            <a:r>
              <a:rPr lang="en-US" sz="2800" dirty="0" smtClean="0"/>
              <a:t> </a:t>
            </a:r>
            <a:r>
              <a:rPr lang="en-US" sz="2800" dirty="0" err="1" smtClean="0"/>
              <a:t>thúc</a:t>
            </a:r>
            <a:r>
              <a:rPr lang="en-US" sz="2800" dirty="0" smtClean="0"/>
              <a:t> </a:t>
            </a:r>
            <a:r>
              <a:rPr lang="en-US" sz="2800" dirty="0" err="1" smtClean="0"/>
              <a:t>giai</a:t>
            </a:r>
            <a:r>
              <a:rPr lang="en-US" sz="2800" dirty="0" smtClean="0"/>
              <a:t> </a:t>
            </a:r>
            <a:r>
              <a:rPr lang="en-US" sz="2800" dirty="0" err="1" smtClean="0"/>
              <a:t>đoạn</a:t>
            </a:r>
            <a:r>
              <a:rPr lang="en-US" sz="2800" dirty="0" smtClean="0"/>
              <a:t> </a:t>
            </a:r>
            <a:r>
              <a:rPr lang="en-US" sz="2800" dirty="0" err="1" smtClean="0"/>
              <a:t>tâng</a:t>
            </a:r>
            <a:r>
              <a:rPr lang="en-US" sz="2800" dirty="0" smtClean="0"/>
              <a:t> </a:t>
            </a:r>
            <a:r>
              <a:rPr lang="en-US" sz="2800" dirty="0" err="1" smtClean="0"/>
              <a:t>cầu</a:t>
            </a:r>
            <a:r>
              <a:rPr lang="en-US" sz="2800" dirty="0" smtClean="0"/>
              <a:t> </a:t>
            </a:r>
            <a:r>
              <a:rPr lang="en-US" sz="2800" dirty="0" err="1" smtClean="0"/>
              <a:t>thu</a:t>
            </a:r>
            <a:r>
              <a:rPr lang="en-US" sz="2800" dirty="0" smtClean="0"/>
              <a:t> </a:t>
            </a:r>
            <a:r>
              <a:rPr lang="en-US" sz="2800" dirty="0" err="1" smtClean="0"/>
              <a:t>chân</a:t>
            </a:r>
            <a:r>
              <a:rPr lang="en-US" sz="2800" dirty="0" smtClean="0"/>
              <a:t> </a:t>
            </a:r>
            <a:r>
              <a:rPr lang="en-US" sz="2800" dirty="0" err="1" smtClean="0"/>
              <a:t>về</a:t>
            </a:r>
            <a:r>
              <a:rPr lang="en-US" sz="2800" dirty="0" smtClean="0"/>
              <a:t> </a:t>
            </a:r>
            <a:r>
              <a:rPr lang="en-US" sz="2800" dirty="0" err="1" smtClean="0"/>
              <a:t>tư</a:t>
            </a:r>
            <a:r>
              <a:rPr lang="en-US" sz="2800" dirty="0" smtClean="0"/>
              <a:t> </a:t>
            </a:r>
            <a:r>
              <a:rPr lang="en-US" sz="2800" dirty="0" err="1" smtClean="0"/>
              <a:t>thế</a:t>
            </a:r>
            <a:r>
              <a:rPr lang="en-US" sz="2800" dirty="0" smtClean="0"/>
              <a:t> </a:t>
            </a:r>
            <a:r>
              <a:rPr lang="en-US" sz="2800" dirty="0" err="1" smtClean="0"/>
              <a:t>như</a:t>
            </a:r>
            <a:r>
              <a:rPr lang="en-US" sz="2800" dirty="0" smtClean="0"/>
              <a:t> </a:t>
            </a:r>
            <a:r>
              <a:rPr lang="en-US" sz="2800" dirty="0" err="1" smtClean="0"/>
              <a:t>tư</a:t>
            </a:r>
            <a:r>
              <a:rPr lang="en-US" sz="2800" dirty="0" smtClean="0"/>
              <a:t> </a:t>
            </a:r>
            <a:r>
              <a:rPr lang="en-US" sz="2800" dirty="0" err="1" smtClean="0"/>
              <a:t>thế</a:t>
            </a:r>
            <a:r>
              <a:rPr lang="en-US" sz="2800" dirty="0" smtClean="0"/>
              <a:t> </a:t>
            </a:r>
            <a:r>
              <a:rPr lang="en-US" sz="2800" dirty="0" err="1" smtClean="0"/>
              <a:t>chuẩn</a:t>
            </a:r>
            <a:r>
              <a:rPr lang="en-US" sz="2800" dirty="0" smtClean="0"/>
              <a:t> </a:t>
            </a:r>
            <a:r>
              <a:rPr lang="en-US" sz="2800" dirty="0" err="1" smtClean="0"/>
              <a:t>bị</a:t>
            </a:r>
            <a:r>
              <a:rPr lang="en-US" sz="2800" dirty="0" smtClean="0"/>
              <a:t>.</a:t>
            </a:r>
            <a:endParaRPr lang="en-US" sz="2800" dirty="0"/>
          </a:p>
          <a:p>
            <a:pPr marL="0" indent="0">
              <a:buNone/>
            </a:pPr>
            <a:endParaRPr lang="en-US" sz="2800" dirty="0" smtClean="0"/>
          </a:p>
          <a:p>
            <a:pPr marL="0" indent="0">
              <a:buNone/>
            </a:pPr>
            <a:endParaRPr lang="vi-VN" sz="3100" dirty="0" smtClean="0">
              <a:latin typeface="Arial" pitchFamily="34" charset="0"/>
              <a:cs typeface="Arial" pitchFamily="34" charset="0"/>
            </a:endParaRPr>
          </a:p>
        </p:txBody>
      </p:sp>
      <p:sp>
        <p:nvSpPr>
          <p:cNvPr id="4" name="Title 1"/>
          <p:cNvSpPr txBox="1">
            <a:spLocks/>
          </p:cNvSpPr>
          <p:nvPr/>
        </p:nvSpPr>
        <p:spPr>
          <a:xfrm>
            <a:off x="457200" y="274638"/>
            <a:ext cx="8579296" cy="850106"/>
          </a:xfrm>
          <a:prstGeom prst="rect">
            <a:avLst/>
          </a:prstGeom>
          <a:solidFill>
            <a:schemeClr val="accent3">
              <a:lumMod val="60000"/>
              <a:lumOff val="40000"/>
            </a:schemeClr>
          </a:solidFill>
          <a:ln>
            <a:solidFill>
              <a:schemeClr val="accent3">
                <a:lumMod val="5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latin typeface="Arial" pitchFamily="34" charset="0"/>
                <a:cs typeface="Arial" pitchFamily="34" charset="0"/>
              </a:rPr>
              <a:t> II. KỸ THUẬT </a:t>
            </a:r>
            <a:r>
              <a:rPr lang="en-US" sz="3600" b="1" dirty="0" smtClean="0">
                <a:latin typeface="Arial" pitchFamily="34" charset="0"/>
                <a:cs typeface="Arial" pitchFamily="34" charset="0"/>
              </a:rPr>
              <a:t>ĐÁ </a:t>
            </a:r>
            <a:r>
              <a:rPr lang="en-US" sz="3600" b="1" dirty="0" smtClean="0">
                <a:latin typeface="Arial" pitchFamily="34" charset="0"/>
                <a:cs typeface="Arial" pitchFamily="34" charset="0"/>
              </a:rPr>
              <a:t>CẦU CƠ BẢN </a:t>
            </a:r>
          </a:p>
        </p:txBody>
      </p:sp>
    </p:spTree>
    <p:extLst>
      <p:ext uri="{BB962C8B-B14F-4D97-AF65-F5344CB8AC3E}">
        <p14:creationId xmlns:p14="http://schemas.microsoft.com/office/powerpoint/2010/main" val="9796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endParaRPr lang="vi-VN" dirty="0"/>
          </a:p>
        </p:txBody>
      </p:sp>
      <p:sp>
        <p:nvSpPr>
          <p:cNvPr id="3" name="Content Placeholder 2"/>
          <p:cNvSpPr>
            <a:spLocks noGrp="1"/>
          </p:cNvSpPr>
          <p:nvPr>
            <p:ph idx="1"/>
          </p:nvPr>
        </p:nvSpPr>
        <p:spPr>
          <a:xfrm>
            <a:off x="449586" y="1412776"/>
            <a:ext cx="4698478" cy="720080"/>
          </a:xfrm>
          <a:solidFill>
            <a:schemeClr val="accent1">
              <a:lumMod val="60000"/>
              <a:lumOff val="40000"/>
            </a:schemeClr>
          </a:solidFill>
          <a:ln>
            <a:solidFill>
              <a:schemeClr val="accent1">
                <a:lumMod val="50000"/>
              </a:schemeClr>
            </a:solidFill>
          </a:ln>
        </p:spPr>
        <p:txBody>
          <a:bodyPr>
            <a:noAutofit/>
          </a:bodyPr>
          <a:lstStyle/>
          <a:p>
            <a:pPr marL="514350" indent="-514350">
              <a:buAutoNum type="arabicPeriod"/>
            </a:pPr>
            <a:r>
              <a:rPr lang="en-US" sz="2800" b="1" dirty="0" err="1" smtClean="0">
                <a:latin typeface="Arial" pitchFamily="34" charset="0"/>
                <a:cs typeface="Arial" pitchFamily="34" charset="0"/>
              </a:rPr>
              <a:t>Tân</a:t>
            </a:r>
            <a:r>
              <a:rPr lang="en-US" sz="2800" b="1" dirty="0" err="1" smtClean="0">
                <a:latin typeface="Arial" pitchFamily="34" charset="0"/>
                <a:cs typeface="Arial" pitchFamily="34" charset="0"/>
              </a:rPr>
              <a:t>g</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cầu</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bằng</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đùi</a:t>
            </a:r>
            <a:r>
              <a:rPr lang="vi-VN" sz="2800" b="1" dirty="0" smtClean="0">
                <a:latin typeface="Arial" pitchFamily="34" charset="0"/>
                <a:cs typeface="Arial" pitchFamily="34" charset="0"/>
              </a:rPr>
              <a:t>.</a:t>
            </a:r>
            <a:endParaRPr lang="vi-VN" sz="2800" b="1" dirty="0">
              <a:latin typeface="Arial" pitchFamily="34" charset="0"/>
              <a:cs typeface="Arial" pitchFamily="34" charset="0"/>
            </a:endParaRPr>
          </a:p>
          <a:p>
            <a:pPr marL="0" indent="0">
              <a:buNone/>
            </a:pPr>
            <a:r>
              <a:rPr lang="vi-VN" sz="2800" b="1" dirty="0" smtClean="0">
                <a:latin typeface="Arial" pitchFamily="34" charset="0"/>
                <a:cs typeface="Arial" pitchFamily="34" charset="0"/>
              </a:rPr>
              <a:t>          </a:t>
            </a:r>
          </a:p>
        </p:txBody>
      </p:sp>
      <p:sp>
        <p:nvSpPr>
          <p:cNvPr id="7" name="Title 1"/>
          <p:cNvSpPr txBox="1">
            <a:spLocks/>
          </p:cNvSpPr>
          <p:nvPr/>
        </p:nvSpPr>
        <p:spPr>
          <a:xfrm>
            <a:off x="282352" y="188640"/>
            <a:ext cx="8579296" cy="1143000"/>
          </a:xfrm>
          <a:prstGeom prst="rect">
            <a:avLst/>
          </a:prstGeom>
          <a:solidFill>
            <a:schemeClr val="accent3">
              <a:lumMod val="60000"/>
              <a:lumOff val="40000"/>
            </a:schemeClr>
          </a:solidFill>
          <a:ln>
            <a:solidFill>
              <a:schemeClr val="accent3">
                <a:lumMod val="5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latin typeface="Arial" pitchFamily="34" charset="0"/>
                <a:cs typeface="Arial" pitchFamily="34" charset="0"/>
              </a:rPr>
              <a:t> II. KỸ THUẬT </a:t>
            </a:r>
            <a:r>
              <a:rPr lang="en-US" sz="3600" b="1" dirty="0" smtClean="0">
                <a:latin typeface="Arial" pitchFamily="34" charset="0"/>
                <a:cs typeface="Arial" pitchFamily="34" charset="0"/>
              </a:rPr>
              <a:t>ĐÁ </a:t>
            </a:r>
            <a:r>
              <a:rPr lang="en-US" sz="3600" b="1" dirty="0" smtClean="0">
                <a:latin typeface="Arial" pitchFamily="34" charset="0"/>
                <a:cs typeface="Arial" pitchFamily="34" charset="0"/>
              </a:rPr>
              <a:t>CẦU CƠ BẢN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577444"/>
            <a:ext cx="2016224" cy="250774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2577444"/>
            <a:ext cx="1728192" cy="226349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184" y="2536677"/>
            <a:ext cx="1676400" cy="2304257"/>
          </a:xfrm>
          <a:prstGeom prst="rect">
            <a:avLst/>
          </a:prstGeom>
        </p:spPr>
      </p:pic>
      <p:sp>
        <p:nvSpPr>
          <p:cNvPr id="9" name="Rectangle 8"/>
          <p:cNvSpPr/>
          <p:nvPr/>
        </p:nvSpPr>
        <p:spPr>
          <a:xfrm>
            <a:off x="611560" y="5285522"/>
            <a:ext cx="7992888" cy="14401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800" b="1" dirty="0" err="1">
                <a:ln w="0"/>
                <a:solidFill>
                  <a:schemeClr val="tx1"/>
                </a:solidFill>
                <a:effectLst>
                  <a:outerShdw blurRad="38100" dist="19050" dir="2700000" algn="tl" rotWithShape="0">
                    <a:schemeClr val="dk1">
                      <a:alpha val="40000"/>
                    </a:schemeClr>
                  </a:outerShdw>
                </a:effectLst>
              </a:rPr>
              <a:t>Các</a:t>
            </a:r>
            <a:r>
              <a:rPr lang="en-US" sz="2800" b="1" dirty="0">
                <a:ln w="0"/>
                <a:solidFill>
                  <a:schemeClr val="tx1"/>
                </a:solidFill>
                <a:effectLst>
                  <a:outerShdw blurRad="38100" dist="19050" dir="2700000" algn="tl" rotWithShape="0">
                    <a:schemeClr val="dk1">
                      <a:alpha val="40000"/>
                    </a:schemeClr>
                  </a:outerShdw>
                </a:effectLst>
              </a:rPr>
              <a:t> </a:t>
            </a:r>
            <a:r>
              <a:rPr lang="en-US" sz="2800" b="1" dirty="0" err="1">
                <a:ln w="0"/>
                <a:solidFill>
                  <a:schemeClr val="tx1"/>
                </a:solidFill>
                <a:effectLst>
                  <a:outerShdw blurRad="38100" dist="19050" dir="2700000" algn="tl" rotWithShape="0">
                    <a:schemeClr val="dk1">
                      <a:alpha val="40000"/>
                    </a:schemeClr>
                  </a:outerShdw>
                </a:effectLst>
              </a:rPr>
              <a:t>lỗi</a:t>
            </a:r>
            <a:r>
              <a:rPr lang="en-US" sz="2800" b="1" dirty="0">
                <a:ln w="0"/>
                <a:solidFill>
                  <a:schemeClr val="tx1"/>
                </a:solidFill>
                <a:effectLst>
                  <a:outerShdw blurRad="38100" dist="19050" dir="2700000" algn="tl" rotWithShape="0">
                    <a:schemeClr val="dk1">
                      <a:alpha val="40000"/>
                    </a:schemeClr>
                  </a:outerShdw>
                </a:effectLst>
              </a:rPr>
              <a:t> </a:t>
            </a:r>
            <a:r>
              <a:rPr lang="en-US" sz="2800" b="1" dirty="0" err="1">
                <a:ln w="0"/>
                <a:solidFill>
                  <a:schemeClr val="tx1"/>
                </a:solidFill>
                <a:effectLst>
                  <a:outerShdw blurRad="38100" dist="19050" dir="2700000" algn="tl" rotWithShape="0">
                    <a:schemeClr val="dk1">
                      <a:alpha val="40000"/>
                    </a:schemeClr>
                  </a:outerShdw>
                </a:effectLst>
              </a:rPr>
              <a:t>thường</a:t>
            </a:r>
            <a:r>
              <a:rPr lang="en-US" sz="2800" b="1" dirty="0">
                <a:ln w="0"/>
                <a:solidFill>
                  <a:schemeClr val="tx1"/>
                </a:solidFill>
                <a:effectLst>
                  <a:outerShdw blurRad="38100" dist="19050" dir="2700000" algn="tl" rotWithShape="0">
                    <a:schemeClr val="dk1">
                      <a:alpha val="40000"/>
                    </a:schemeClr>
                  </a:outerShdw>
                </a:effectLst>
              </a:rPr>
              <a:t> </a:t>
            </a:r>
            <a:r>
              <a:rPr lang="en-US" sz="2800" b="1" dirty="0" err="1">
                <a:ln w="0"/>
                <a:solidFill>
                  <a:schemeClr val="tx1"/>
                </a:solidFill>
                <a:effectLst>
                  <a:outerShdw blurRad="38100" dist="19050" dir="2700000" algn="tl" rotWithShape="0">
                    <a:schemeClr val="dk1">
                      <a:alpha val="40000"/>
                    </a:schemeClr>
                  </a:outerShdw>
                </a:effectLst>
              </a:rPr>
              <a:t>gặp</a:t>
            </a:r>
            <a:endParaRPr lang="en-US" sz="2800" b="1" dirty="0">
              <a:ln w="0"/>
              <a:solidFill>
                <a:schemeClr val="tx1"/>
              </a:solidFill>
              <a:effectLst>
                <a:outerShdw blurRad="38100" dist="19050" dir="2700000" algn="tl" rotWithShape="0">
                  <a:schemeClr val="dk1">
                    <a:alpha val="40000"/>
                  </a:schemeClr>
                </a:outerShdw>
              </a:effectLst>
            </a:endParaRPr>
          </a:p>
          <a:p>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Tâng</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quá</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xa</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hoặc</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quá</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thấp</a:t>
            </a:r>
            <a:r>
              <a:rPr lang="en-US" sz="2400" dirty="0">
                <a:ln w="0"/>
                <a:solidFill>
                  <a:schemeClr val="tx1"/>
                </a:solidFill>
                <a:effectLst>
                  <a:outerShdw blurRad="38100" dist="19050" dir="2700000" algn="tl" rotWithShape="0">
                    <a:schemeClr val="dk1">
                      <a:alpha val="40000"/>
                    </a:schemeClr>
                  </a:outerShdw>
                </a:effectLst>
              </a:rPr>
              <a:t>.</a:t>
            </a:r>
          </a:p>
          <a:p>
            <a:r>
              <a:rPr lang="en-US" sz="2400" dirty="0">
                <a:ln w="0"/>
                <a:solidFill>
                  <a:schemeClr val="tx1"/>
                </a:solidFill>
                <a:effectLst>
                  <a:outerShdw blurRad="38100" dist="19050" dir="2700000" algn="tl" rotWithShape="0">
                    <a:schemeClr val="dk1">
                      <a:alpha val="40000"/>
                    </a:schemeClr>
                  </a:outerShdw>
                </a:effectLst>
              </a:rPr>
              <a:t>– Di </a:t>
            </a:r>
            <a:r>
              <a:rPr lang="en-US" sz="2400" dirty="0" err="1">
                <a:ln w="0"/>
                <a:solidFill>
                  <a:schemeClr val="tx1"/>
                </a:solidFill>
                <a:effectLst>
                  <a:outerShdw blurRad="38100" dist="19050" dir="2700000" algn="tl" rotWithShape="0">
                    <a:schemeClr val="dk1">
                      <a:alpha val="40000"/>
                    </a:schemeClr>
                  </a:outerShdw>
                </a:effectLst>
              </a:rPr>
              <a:t>chuyển</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không</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đúng</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hướng</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cầu</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rơi</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hoặc</a:t>
            </a:r>
            <a:r>
              <a:rPr lang="en-US" sz="2400" dirty="0">
                <a:ln w="0"/>
                <a:solidFill>
                  <a:schemeClr val="tx1"/>
                </a:solidFill>
                <a:effectLst>
                  <a:outerShdw blurRad="38100" dist="19050" dir="2700000" algn="tl" rotWithShape="0">
                    <a:schemeClr val="dk1">
                      <a:alpha val="40000"/>
                    </a:schemeClr>
                  </a:outerShdw>
                </a:effectLst>
              </a:rPr>
              <a:t> di </a:t>
            </a:r>
            <a:r>
              <a:rPr lang="en-US" sz="2400" dirty="0" err="1">
                <a:ln w="0"/>
                <a:solidFill>
                  <a:schemeClr val="tx1"/>
                </a:solidFill>
                <a:effectLst>
                  <a:outerShdw blurRad="38100" dist="19050" dir="2700000" algn="tl" rotWithShape="0">
                    <a:schemeClr val="dk1">
                      <a:alpha val="40000"/>
                    </a:schemeClr>
                  </a:outerShdw>
                </a:effectLst>
              </a:rPr>
              <a:t>chuyển</a:t>
            </a:r>
            <a:r>
              <a:rPr lang="en-US" sz="2400" dirty="0">
                <a:ln w="0"/>
                <a:solidFill>
                  <a:schemeClr val="tx1"/>
                </a:solidFill>
                <a:effectLst>
                  <a:outerShdw blurRad="38100" dist="19050" dir="2700000" algn="tl" rotWithShape="0">
                    <a:schemeClr val="dk1">
                      <a:alpha val="40000"/>
                    </a:schemeClr>
                  </a:outerShdw>
                </a:effectLst>
              </a:rPr>
              <a:t> </a:t>
            </a:r>
            <a:r>
              <a:rPr lang="en-US" sz="2400" dirty="0" err="1">
                <a:ln w="0"/>
                <a:solidFill>
                  <a:schemeClr val="tx1"/>
                </a:solidFill>
                <a:effectLst>
                  <a:outerShdw blurRad="38100" dist="19050" dir="2700000" algn="tl" rotWithShape="0">
                    <a:schemeClr val="dk1">
                      <a:alpha val="40000"/>
                    </a:schemeClr>
                  </a:outerShdw>
                </a:effectLst>
              </a:rPr>
              <a:t>chậm</a:t>
            </a:r>
            <a:r>
              <a:rPr lang="en-US" sz="2400" dirty="0"/>
              <a:t>.</a:t>
            </a:r>
          </a:p>
        </p:txBody>
      </p:sp>
    </p:spTree>
    <p:extLst>
      <p:ext uri="{BB962C8B-B14F-4D97-AF65-F5344CB8AC3E}">
        <p14:creationId xmlns:p14="http://schemas.microsoft.com/office/powerpoint/2010/main" val="291201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a:solidFill>
            <a:schemeClr val="accent1"/>
          </a:solidFill>
        </p:spPr>
        <p:style>
          <a:lnRef idx="2">
            <a:schemeClr val="accent1"/>
          </a:lnRef>
          <a:fillRef idx="1">
            <a:schemeClr val="lt1"/>
          </a:fillRef>
          <a:effectRef idx="0">
            <a:schemeClr val="accent1"/>
          </a:effectRef>
          <a:fontRef idx="minor">
            <a:schemeClr val="dk1"/>
          </a:fontRef>
        </p:style>
        <p:txBody>
          <a:bodyPr/>
          <a:lstStyle/>
          <a:p>
            <a:r>
              <a:rPr lang="en-US" dirty="0" smtClean="0"/>
              <a:t>BÀI TẬP Ở NHÀ</a:t>
            </a:r>
            <a:endParaRPr lang="vi-VN" dirty="0"/>
          </a:p>
        </p:txBody>
      </p:sp>
      <p:sp>
        <p:nvSpPr>
          <p:cNvPr id="6" name="Content Placeholder 5"/>
          <p:cNvSpPr>
            <a:spLocks noGrp="1"/>
          </p:cNvSpPr>
          <p:nvPr>
            <p:ph idx="1"/>
          </p:nvPr>
        </p:nvSpPr>
        <p:spPr>
          <a:solidFill>
            <a:schemeClr val="accent5">
              <a:lumMod val="20000"/>
              <a:lumOff val="80000"/>
            </a:schemeClr>
          </a:solidFill>
        </p:spPr>
        <p:txBody>
          <a:bodyPr/>
          <a:lstStyle/>
          <a:p>
            <a:r>
              <a:rPr lang="en-US" dirty="0" err="1" smtClean="0"/>
              <a:t>Các</a:t>
            </a:r>
            <a:r>
              <a:rPr lang="en-US" dirty="0" smtClean="0"/>
              <a:t> </a:t>
            </a:r>
            <a:r>
              <a:rPr lang="en-US" dirty="0" err="1" smtClean="0"/>
              <a:t>bạn</a:t>
            </a:r>
            <a:r>
              <a:rPr lang="en-US" dirty="0" smtClean="0"/>
              <a:t> </a:t>
            </a:r>
            <a:r>
              <a:rPr lang="en-US" dirty="0" err="1" smtClean="0"/>
              <a:t>tập</a:t>
            </a:r>
            <a:r>
              <a:rPr lang="en-US" dirty="0" smtClean="0"/>
              <a:t> </a:t>
            </a:r>
            <a:r>
              <a:rPr lang="en-US" dirty="0" err="1" smtClean="0"/>
              <a:t>luyện</a:t>
            </a:r>
            <a:r>
              <a:rPr lang="en-US" dirty="0" smtClean="0"/>
              <a:t> </a:t>
            </a:r>
            <a:r>
              <a:rPr lang="en-US" dirty="0" err="1" smtClean="0"/>
              <a:t>hằng</a:t>
            </a:r>
            <a:r>
              <a:rPr lang="en-US" dirty="0" smtClean="0"/>
              <a:t> </a:t>
            </a:r>
            <a:r>
              <a:rPr lang="en-US" dirty="0" err="1" smtClean="0"/>
              <a:t>ngày</a:t>
            </a:r>
            <a:r>
              <a:rPr lang="en-US" dirty="0" smtClean="0"/>
              <a:t> ở </a:t>
            </a:r>
            <a:r>
              <a:rPr lang="en-US" dirty="0" err="1" smtClean="0"/>
              <a:t>nhà</a:t>
            </a:r>
            <a:r>
              <a:rPr lang="en-US" dirty="0" smtClean="0"/>
              <a:t> </a:t>
            </a:r>
            <a:r>
              <a:rPr lang="en-US" dirty="0" err="1" smtClean="0"/>
              <a:t>mỗi</a:t>
            </a:r>
            <a:r>
              <a:rPr lang="en-US" dirty="0" smtClean="0"/>
              <a:t> </a:t>
            </a:r>
            <a:r>
              <a:rPr lang="en-US" dirty="0" err="1" smtClean="0"/>
              <a:t>ngày</a:t>
            </a:r>
            <a:r>
              <a:rPr lang="en-US" dirty="0" smtClean="0"/>
              <a:t> (</a:t>
            </a:r>
            <a:r>
              <a:rPr lang="en-US" dirty="0" err="1" smtClean="0"/>
              <a:t>sáng</a:t>
            </a:r>
            <a:r>
              <a:rPr lang="en-US" dirty="0" smtClean="0"/>
              <a:t>, </a:t>
            </a:r>
            <a:r>
              <a:rPr lang="en-US" dirty="0" err="1" smtClean="0"/>
              <a:t>chiều</a:t>
            </a:r>
            <a:r>
              <a:rPr lang="en-US" dirty="0" smtClean="0"/>
              <a:t>).</a:t>
            </a:r>
          </a:p>
          <a:p>
            <a:r>
              <a:rPr lang="en-US" dirty="0" err="1" smtClean="0"/>
              <a:t>Mỗi</a:t>
            </a:r>
            <a:r>
              <a:rPr lang="en-US" dirty="0" smtClean="0"/>
              <a:t> </a:t>
            </a:r>
            <a:r>
              <a:rPr lang="en-US" dirty="0" err="1" smtClean="0"/>
              <a:t>bạn</a:t>
            </a:r>
            <a:r>
              <a:rPr lang="en-US" dirty="0" smtClean="0"/>
              <a:t> </a:t>
            </a:r>
            <a:r>
              <a:rPr lang="en-US" dirty="0" err="1" smtClean="0"/>
              <a:t>tâng</a:t>
            </a:r>
            <a:r>
              <a:rPr lang="en-US" dirty="0" smtClean="0"/>
              <a:t> </a:t>
            </a:r>
            <a:r>
              <a:rPr lang="en-US" dirty="0" err="1" smtClean="0"/>
              <a:t>tối</a:t>
            </a:r>
            <a:r>
              <a:rPr lang="en-US" dirty="0" smtClean="0"/>
              <a:t> </a:t>
            </a:r>
            <a:r>
              <a:rPr lang="en-US" dirty="0" err="1" smtClean="0"/>
              <a:t>thiểu</a:t>
            </a:r>
            <a:r>
              <a:rPr lang="en-US" dirty="0" smtClean="0"/>
              <a:t> </a:t>
            </a:r>
            <a:r>
              <a:rPr lang="en-US" dirty="0" err="1" smtClean="0"/>
              <a:t>phải</a:t>
            </a:r>
            <a:r>
              <a:rPr lang="en-US" dirty="0" smtClean="0"/>
              <a:t> </a:t>
            </a:r>
            <a:r>
              <a:rPr lang="en-US" dirty="0" err="1" smtClean="0"/>
              <a:t>từ</a:t>
            </a:r>
            <a:r>
              <a:rPr lang="en-US" dirty="0" smtClean="0"/>
              <a:t> 5-7 </a:t>
            </a:r>
            <a:r>
              <a:rPr lang="en-US" dirty="0" err="1" smtClean="0"/>
              <a:t>chạm</a:t>
            </a:r>
            <a:r>
              <a:rPr lang="en-US" dirty="0" smtClean="0"/>
              <a:t> (</a:t>
            </a:r>
            <a:r>
              <a:rPr lang="en-US" dirty="0" err="1" smtClean="0"/>
              <a:t>dành</a:t>
            </a:r>
            <a:r>
              <a:rPr lang="en-US" dirty="0" smtClean="0"/>
              <a:t> </a:t>
            </a:r>
            <a:r>
              <a:rPr lang="en-US" dirty="0" err="1" smtClean="0"/>
              <a:t>cho</a:t>
            </a:r>
            <a:r>
              <a:rPr lang="en-US" dirty="0" smtClean="0"/>
              <a:t> </a:t>
            </a:r>
            <a:r>
              <a:rPr lang="en-US" dirty="0" err="1" smtClean="0"/>
              <a:t>nữ</a:t>
            </a:r>
            <a:r>
              <a:rPr lang="en-US" dirty="0" smtClean="0"/>
              <a:t>), 10-15 </a:t>
            </a:r>
            <a:r>
              <a:rPr lang="en-US" dirty="0" err="1" smtClean="0"/>
              <a:t>chạm</a:t>
            </a:r>
            <a:r>
              <a:rPr lang="en-US" dirty="0" smtClean="0"/>
              <a:t> (</a:t>
            </a:r>
            <a:r>
              <a:rPr lang="en-US" dirty="0" err="1" smtClean="0"/>
              <a:t>dành</a:t>
            </a:r>
            <a:r>
              <a:rPr lang="en-US" dirty="0" smtClean="0"/>
              <a:t> </a:t>
            </a:r>
            <a:r>
              <a:rPr lang="en-US" dirty="0" err="1" smtClean="0"/>
              <a:t>cho</a:t>
            </a:r>
            <a:r>
              <a:rPr lang="en-US" dirty="0" smtClean="0"/>
              <a:t> </a:t>
            </a:r>
            <a:r>
              <a:rPr lang="en-US" dirty="0" err="1" smtClean="0"/>
              <a:t>nam</a:t>
            </a:r>
            <a:r>
              <a:rPr lang="en-US" dirty="0" smtClean="0"/>
              <a:t>).</a:t>
            </a:r>
          </a:p>
          <a:p>
            <a:r>
              <a:rPr lang="en-US" dirty="0" err="1" smtClean="0"/>
              <a:t>Tìm</a:t>
            </a:r>
            <a:r>
              <a:rPr lang="en-US" dirty="0" smtClean="0"/>
              <a:t> </a:t>
            </a:r>
            <a:r>
              <a:rPr lang="en-US" dirty="0" err="1" smtClean="0"/>
              <a:t>hiểu</a:t>
            </a:r>
            <a:r>
              <a:rPr lang="en-US" smtClean="0"/>
              <a:t>, </a:t>
            </a:r>
            <a:r>
              <a:rPr lang="en-US" dirty="0" err="1" smtClean="0"/>
              <a:t>xem</a:t>
            </a:r>
            <a:r>
              <a:rPr lang="en-US" dirty="0" smtClean="0"/>
              <a:t> </a:t>
            </a:r>
            <a:r>
              <a:rPr lang="en-US" dirty="0" err="1" smtClean="0"/>
              <a:t>trước</a:t>
            </a:r>
            <a:r>
              <a:rPr lang="en-US" dirty="0" smtClean="0"/>
              <a:t> </a:t>
            </a:r>
            <a:r>
              <a:rPr lang="en-US" dirty="0" err="1" smtClean="0"/>
              <a:t>nội</a:t>
            </a:r>
            <a:r>
              <a:rPr lang="en-US" dirty="0" smtClean="0"/>
              <a:t> dung </a:t>
            </a:r>
            <a:r>
              <a:rPr lang="en-US" dirty="0" err="1" smtClean="0"/>
              <a:t>Tâng</a:t>
            </a:r>
            <a:r>
              <a:rPr lang="en-US" dirty="0" smtClean="0"/>
              <a:t> </a:t>
            </a:r>
            <a:r>
              <a:rPr lang="en-US" dirty="0" err="1" smtClean="0"/>
              <a:t>cầu</a:t>
            </a:r>
            <a:r>
              <a:rPr lang="en-US" dirty="0" smtClean="0"/>
              <a:t> </a:t>
            </a:r>
            <a:r>
              <a:rPr lang="en-US" dirty="0" err="1" smtClean="0"/>
              <a:t>bằng</a:t>
            </a:r>
            <a:r>
              <a:rPr lang="en-US" dirty="0" smtClean="0"/>
              <a:t> mu </a:t>
            </a:r>
            <a:r>
              <a:rPr lang="en-US" dirty="0" err="1" smtClean="0"/>
              <a:t>bàn</a:t>
            </a:r>
            <a:r>
              <a:rPr lang="en-US" dirty="0" smtClean="0"/>
              <a:t> </a:t>
            </a:r>
            <a:r>
              <a:rPr lang="en-US" dirty="0" err="1" smtClean="0"/>
              <a:t>chân</a:t>
            </a:r>
            <a:r>
              <a:rPr lang="en-US" dirty="0" smtClean="0"/>
              <a:t>.</a:t>
            </a:r>
            <a:endParaRPr lang="en-US" dirty="0"/>
          </a:p>
        </p:txBody>
      </p:sp>
    </p:spTree>
    <p:extLst>
      <p:ext uri="{BB962C8B-B14F-4D97-AF65-F5344CB8AC3E}">
        <p14:creationId xmlns:p14="http://schemas.microsoft.com/office/powerpoint/2010/main" val="1295708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noGrp="1"/>
          </p:cNvSpPr>
          <p:nvPr>
            <p:ph type="title"/>
          </p:nvPr>
        </p:nvSpPr>
        <p:spPr>
          <a:xfrm>
            <a:off x="457200" y="188913"/>
            <a:ext cx="8229600" cy="1143000"/>
          </a:xfrm>
          <a:prstGeom prst="rect">
            <a:avLst/>
          </a:prstGeom>
          <a:solidFill>
            <a:schemeClr val="accent3">
              <a:lumMod val="60000"/>
              <a:lumOff val="40000"/>
            </a:schemeClr>
          </a:solidFill>
          <a:ln>
            <a:solidFill>
              <a:schemeClr val="accent3">
                <a:lumMod val="5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latin typeface="Arial" pitchFamily="34" charset="0"/>
                <a:cs typeface="Arial" pitchFamily="34" charset="0"/>
              </a:rPr>
              <a:t> III. LINK VIDEO KỸ THUẬT </a:t>
            </a:r>
          </a:p>
          <a:p>
            <a:r>
              <a:rPr lang="en-US" sz="3600" b="1" dirty="0" smtClean="0">
                <a:latin typeface="Arial" pitchFamily="34" charset="0"/>
                <a:cs typeface="Arial" pitchFamily="34" charset="0"/>
              </a:rPr>
              <a:t>TÂNG</a:t>
            </a:r>
            <a:r>
              <a:rPr lang="en-US" sz="3600" b="1" dirty="0" smtClean="0">
                <a:latin typeface="Arial" pitchFamily="34" charset="0"/>
                <a:cs typeface="Arial" pitchFamily="34" charset="0"/>
              </a:rPr>
              <a:t> CẦU BẰNG ĐÙI.</a:t>
            </a:r>
            <a:endParaRPr lang="en-US" sz="3600" b="1" dirty="0" smtClean="0">
              <a:latin typeface="Arial" pitchFamily="34" charset="0"/>
              <a:cs typeface="Arial" pitchFamily="34" charset="0"/>
            </a:endParaRPr>
          </a:p>
        </p:txBody>
      </p:sp>
      <p:sp>
        <p:nvSpPr>
          <p:cNvPr id="11" name="Title 1"/>
          <p:cNvSpPr txBox="1">
            <a:spLocks noGrp="1"/>
          </p:cNvSpPr>
          <p:nvPr>
            <p:ph idx="1"/>
          </p:nvPr>
        </p:nvSpPr>
        <p:spPr>
          <a:prstGeom prst="rect">
            <a:avLst/>
          </a:prstGeom>
          <a:solidFill>
            <a:schemeClr val="accent5">
              <a:lumMod val="20000"/>
              <a:lumOff val="80000"/>
            </a:schemeClr>
          </a:solidFill>
          <a:ln>
            <a:solidFill>
              <a:schemeClr val="accent3"/>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latin typeface="Arial" pitchFamily="34" charset="0"/>
                <a:cs typeface="Arial" pitchFamily="34" charset="0"/>
              </a:rPr>
              <a:t>ĐỘNG </a:t>
            </a:r>
            <a:r>
              <a:rPr lang="en-US" sz="2800" b="1" dirty="0" smtClean="0">
                <a:latin typeface="Arial" pitchFamily="34" charset="0"/>
                <a:cs typeface="Arial" pitchFamily="34" charset="0"/>
              </a:rPr>
              <a:t>TÁC </a:t>
            </a:r>
            <a:r>
              <a:rPr lang="en-US" sz="2800" b="1" dirty="0" smtClean="0">
                <a:latin typeface="Arial" pitchFamily="34" charset="0"/>
                <a:cs typeface="Arial" pitchFamily="34" charset="0"/>
              </a:rPr>
              <a:t>TÂNG</a:t>
            </a:r>
            <a:r>
              <a:rPr lang="en-US" sz="2800" b="1" dirty="0" smtClean="0">
                <a:latin typeface="Arial" pitchFamily="34" charset="0"/>
                <a:cs typeface="Arial" pitchFamily="34" charset="0"/>
              </a:rPr>
              <a:t> CẦU BẰNG ĐÙI:</a:t>
            </a:r>
          </a:p>
          <a:p>
            <a:r>
              <a:rPr lang="en-US" sz="3200" u="sng" dirty="0">
                <a:solidFill>
                  <a:srgbClr val="0070C0"/>
                </a:solidFill>
              </a:rPr>
              <a:t>https://youtu.be/NVq7DAIBKJc</a:t>
            </a:r>
          </a:p>
        </p:txBody>
      </p:sp>
    </p:spTree>
    <p:extLst>
      <p:ext uri="{BB962C8B-B14F-4D97-AF65-F5344CB8AC3E}">
        <p14:creationId xmlns:p14="http://schemas.microsoft.com/office/powerpoint/2010/main" val="248221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Tree>
    <p:extLst>
      <p:ext uri="{BB962C8B-B14F-4D97-AF65-F5344CB8AC3E}">
        <p14:creationId xmlns:p14="http://schemas.microsoft.com/office/powerpoint/2010/main" val="3492978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406</Words>
  <Application>Microsoft Office PowerPoint</Application>
  <PresentationFormat>On-screen Show (4:3)</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 I. KHÁI NIÊM  </vt:lpstr>
      <vt:lpstr>MỘT SỐ HÌNH ẢNH VỀ KỸ THUẬT  ĐÁ  CẦU</vt:lpstr>
      <vt:lpstr>PowerPoint Presentation</vt:lpstr>
      <vt:lpstr>PowerPoint Presentation</vt:lpstr>
      <vt:lpstr>BÀI TẬP Ở NHÀ</vt:lpstr>
      <vt:lpstr> III. LINK VIDEO KỸ THUẬT  TÂNG CẦU BẰNG ĐÙI.</vt:lpstr>
      <vt:lpstr>PowerPoint Presentation</vt:lpstr>
    </vt:vector>
  </TitlesOfParts>
  <Company>Nathan Nguyen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24</cp:revision>
  <dcterms:created xsi:type="dcterms:W3CDTF">2020-04-17T12:58:46Z</dcterms:created>
  <dcterms:modified xsi:type="dcterms:W3CDTF">2021-02-02T08:46:30Z</dcterms:modified>
</cp:coreProperties>
</file>